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Montserrat" panose="00000500000000000000" pitchFamily="2" charset="0"/>
      <p:regular r:id="rId11"/>
    </p:embeddedFont>
    <p:embeddedFont>
      <p:font typeface="Montserrat Bold" panose="00000800000000000000" charset="0"/>
      <p:regular r:id="rId12"/>
    </p:embeddedFont>
    <p:embeddedFont>
      <p:font typeface="Neue Machina Ultra-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har Arora" userId="4cb3c19f2cab12c4" providerId="LiveId" clId="{E83E0F6E-BDD6-4043-B699-40E3447C3E53}"/>
    <pc:docChg chg="modSld">
      <pc:chgData name="Nihar Arora" userId="4cb3c19f2cab12c4" providerId="LiveId" clId="{E83E0F6E-BDD6-4043-B699-40E3447C3E53}" dt="2024-04-09T08:25:43.310" v="30" actId="20577"/>
      <pc:docMkLst>
        <pc:docMk/>
      </pc:docMkLst>
      <pc:sldChg chg="addSp modSp mod">
        <pc:chgData name="Nihar Arora" userId="4cb3c19f2cab12c4" providerId="LiveId" clId="{E83E0F6E-BDD6-4043-B699-40E3447C3E53}" dt="2024-04-08T19:05:02.871" v="28" actId="1076"/>
        <pc:sldMkLst>
          <pc:docMk/>
          <pc:sldMk cId="0" sldId="256"/>
        </pc:sldMkLst>
        <pc:spChg chg="mod">
          <ac:chgData name="Nihar Arora" userId="4cb3c19f2cab12c4" providerId="LiveId" clId="{E83E0F6E-BDD6-4043-B699-40E3447C3E53}" dt="2024-04-08T19:04:20.536" v="18" actId="1076"/>
          <ac:spMkLst>
            <pc:docMk/>
            <pc:sldMk cId="0" sldId="256"/>
            <ac:spMk id="4" creationId="{00000000-0000-0000-0000-000000000000}"/>
          </ac:spMkLst>
        </pc:spChg>
        <pc:spChg chg="add mod">
          <ac:chgData name="Nihar Arora" userId="4cb3c19f2cab12c4" providerId="LiveId" clId="{E83E0F6E-BDD6-4043-B699-40E3447C3E53}" dt="2024-04-08T19:05:02.871" v="28" actId="1076"/>
          <ac:spMkLst>
            <pc:docMk/>
            <pc:sldMk cId="0" sldId="256"/>
            <ac:spMk id="11" creationId="{665FB2A1-A239-4CB5-C8FA-DD075E8CB2C3}"/>
          </ac:spMkLst>
        </pc:spChg>
      </pc:sldChg>
      <pc:sldChg chg="modSp mod">
        <pc:chgData name="Nihar Arora" userId="4cb3c19f2cab12c4" providerId="LiveId" clId="{E83E0F6E-BDD6-4043-B699-40E3447C3E53}" dt="2024-04-08T19:05:41.723" v="29" actId="20577"/>
        <pc:sldMkLst>
          <pc:docMk/>
          <pc:sldMk cId="0" sldId="258"/>
        </pc:sldMkLst>
        <pc:spChg chg="mod">
          <ac:chgData name="Nihar Arora" userId="4cb3c19f2cab12c4" providerId="LiveId" clId="{E83E0F6E-BDD6-4043-B699-40E3447C3E53}" dt="2024-04-08T19:05:41.723" v="29" actId="20577"/>
          <ac:spMkLst>
            <pc:docMk/>
            <pc:sldMk cId="0" sldId="258"/>
            <ac:spMk id="9" creationId="{00000000-0000-0000-0000-000000000000}"/>
          </ac:spMkLst>
        </pc:spChg>
      </pc:sldChg>
      <pc:sldChg chg="modSp mod">
        <pc:chgData name="Nihar Arora" userId="4cb3c19f2cab12c4" providerId="LiveId" clId="{E83E0F6E-BDD6-4043-B699-40E3447C3E53}" dt="2024-04-09T08:25:43.310" v="30" actId="20577"/>
        <pc:sldMkLst>
          <pc:docMk/>
          <pc:sldMk cId="0" sldId="263"/>
        </pc:sldMkLst>
        <pc:spChg chg="mod">
          <ac:chgData name="Nihar Arora" userId="4cb3c19f2cab12c4" providerId="LiveId" clId="{E83E0F6E-BDD6-4043-B699-40E3447C3E53}" dt="2024-04-09T08:25:43.310" v="30" actId="20577"/>
          <ac:spMkLst>
            <pc:docMk/>
            <pc:sldMk cId="0" sldId="263"/>
            <ac:spMk id="11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svg"/><Relationship Id="rId7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png"/><Relationship Id="rId5" Type="http://schemas.openxmlformats.org/officeDocument/2006/relationships/image" Target="../media/image9.sv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100000">
            <a:off x="13201425" y="-4132612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2" y="0"/>
                </a:lnTo>
                <a:lnTo>
                  <a:pt x="8209502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393429">
            <a:off x="12488729" y="4097789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4"/>
                </a:lnTo>
                <a:lnTo>
                  <a:pt x="0" y="2308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99475" y="4364892"/>
            <a:ext cx="6761634" cy="1033845"/>
          </a:xfrm>
          <a:custGeom>
            <a:avLst/>
            <a:gdLst/>
            <a:ahLst/>
            <a:cxnLst/>
            <a:rect l="l" t="t" r="r" b="b"/>
            <a:pathLst>
              <a:path w="6761634" h="1033845">
                <a:moveTo>
                  <a:pt x="0" y="0"/>
                </a:moveTo>
                <a:lnTo>
                  <a:pt x="6761634" y="0"/>
                </a:lnTo>
                <a:lnTo>
                  <a:pt x="6761634" y="1033845"/>
                </a:lnTo>
                <a:lnTo>
                  <a:pt x="0" y="10338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71533" r="-10117" b="-7153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9371" y="1028700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41319" y="2477177"/>
            <a:ext cx="14960088" cy="4084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98"/>
              </a:lnSpc>
            </a:pPr>
            <a:r>
              <a:rPr lang="en-US" sz="11712">
                <a:solidFill>
                  <a:srgbClr val="FFFFFF"/>
                </a:solidFill>
                <a:latin typeface="Neue Machina Ultra-Bold"/>
              </a:rPr>
              <a:t>NLP Project</a:t>
            </a:r>
          </a:p>
          <a:p>
            <a:pPr algn="ctr">
              <a:lnSpc>
                <a:spcPts val="16398"/>
              </a:lnSpc>
            </a:pPr>
            <a:endParaRPr lang="en-US" sz="11712">
              <a:solidFill>
                <a:srgbClr val="FFFFFF"/>
              </a:solidFill>
              <a:latin typeface="Neue Machina Ultra-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742046" y="4452338"/>
            <a:ext cx="6265687" cy="1980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1"/>
              </a:lnSpc>
            </a:pPr>
            <a:r>
              <a:rPr lang="en-US" sz="3786">
                <a:solidFill>
                  <a:srgbClr val="01204C"/>
                </a:solidFill>
                <a:latin typeface="Montserrat Bold"/>
              </a:rPr>
              <a:t>Title: Resume Screening</a:t>
            </a:r>
          </a:p>
          <a:p>
            <a:pPr algn="ctr">
              <a:lnSpc>
                <a:spcPts val="5301"/>
              </a:lnSpc>
            </a:pPr>
            <a:endParaRPr lang="en-US" sz="3786">
              <a:solidFill>
                <a:srgbClr val="01204C"/>
              </a:solidFill>
              <a:latin typeface="Montserrat Bold"/>
            </a:endParaRPr>
          </a:p>
          <a:p>
            <a:pPr algn="ctr">
              <a:lnSpc>
                <a:spcPts val="5301"/>
              </a:lnSpc>
            </a:pPr>
            <a:endParaRPr lang="en-US" sz="3786">
              <a:solidFill>
                <a:srgbClr val="01204C"/>
              </a:solidFill>
              <a:latin typeface="Montserra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79534" y="7104346"/>
            <a:ext cx="6432655" cy="2958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43"/>
              </a:lnSpc>
              <a:spcBef>
                <a:spcPct val="0"/>
              </a:spcBef>
            </a:pPr>
            <a:r>
              <a:rPr lang="en-US" sz="4245">
                <a:solidFill>
                  <a:srgbClr val="FFFFFF"/>
                </a:solidFill>
                <a:latin typeface="Montserrat Bold"/>
              </a:rPr>
              <a:t>Presented By:</a:t>
            </a:r>
          </a:p>
          <a:p>
            <a:pPr>
              <a:lnSpc>
                <a:spcPts val="5943"/>
              </a:lnSpc>
              <a:spcBef>
                <a:spcPct val="0"/>
              </a:spcBef>
            </a:pPr>
            <a:r>
              <a:rPr lang="en-US" sz="4245">
                <a:solidFill>
                  <a:srgbClr val="FFFFFF"/>
                </a:solidFill>
                <a:latin typeface="Montserrat Bold"/>
              </a:rPr>
              <a:t> Name – Nihar</a:t>
            </a:r>
          </a:p>
          <a:p>
            <a:pPr>
              <a:lnSpc>
                <a:spcPts val="5943"/>
              </a:lnSpc>
              <a:spcBef>
                <a:spcPct val="0"/>
              </a:spcBef>
            </a:pPr>
            <a:r>
              <a:rPr lang="en-US" sz="4245">
                <a:solidFill>
                  <a:srgbClr val="FFFFFF"/>
                </a:solidFill>
                <a:latin typeface="Montserrat Bold"/>
              </a:rPr>
              <a:t>Sapid – 500091867</a:t>
            </a:r>
          </a:p>
          <a:p>
            <a:pPr>
              <a:lnSpc>
                <a:spcPts val="5943"/>
              </a:lnSpc>
              <a:spcBef>
                <a:spcPct val="0"/>
              </a:spcBef>
            </a:pPr>
            <a:r>
              <a:rPr lang="en-US" sz="4245">
                <a:solidFill>
                  <a:srgbClr val="FFFFFF"/>
                </a:solidFill>
                <a:latin typeface="Montserrat Bold"/>
              </a:rPr>
              <a:t>Roll.No – R2142210525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5FB2A1-A239-4CB5-C8FA-DD075E8CB2C3}"/>
              </a:ext>
            </a:extLst>
          </p:cNvPr>
          <p:cNvSpPr txBox="1"/>
          <p:nvPr/>
        </p:nvSpPr>
        <p:spPr>
          <a:xfrm>
            <a:off x="10991031" y="6984267"/>
            <a:ext cx="1297088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dirty="0">
                <a:solidFill>
                  <a:schemeClr val="bg1"/>
                </a:solidFill>
              </a:rPr>
              <a:t>Presented To:</a:t>
            </a:r>
            <a:endParaRPr lang="en-IN" sz="4400" b="1" dirty="0">
              <a:solidFill>
                <a:schemeClr val="bg1"/>
              </a:solidFill>
              <a:cs typeface="Calibri"/>
            </a:endParaRPr>
          </a:p>
          <a:p>
            <a:pPr algn="l" rtl="0" fontAlgn="base"/>
            <a:r>
              <a:rPr lang="en-IN" sz="4400" b="0" i="0" u="none" strike="noStrike" dirty="0" err="1">
                <a:solidFill>
                  <a:schemeClr val="bg1"/>
                </a:solidFill>
                <a:effectLst/>
              </a:rPr>
              <a:t>Dr.</a:t>
            </a:r>
            <a:r>
              <a:rPr lang="en-IN" sz="4400" b="0" i="0" u="none" strike="noStrike" dirty="0">
                <a:solidFill>
                  <a:schemeClr val="bg1"/>
                </a:solidFill>
                <a:effectLst/>
              </a:rPr>
              <a:t> </a:t>
            </a:r>
            <a:r>
              <a:rPr lang="en-IN" sz="4400" b="0" i="0" u="none" strike="noStrike" dirty="0" err="1">
                <a:solidFill>
                  <a:schemeClr val="bg1"/>
                </a:solidFill>
                <a:effectLst/>
              </a:rPr>
              <a:t>Touseef</a:t>
            </a:r>
            <a:r>
              <a:rPr lang="en-IN" sz="4400" b="0" i="0" u="none" strike="noStrike" dirty="0">
                <a:solidFill>
                  <a:schemeClr val="bg1"/>
                </a:solidFill>
                <a:effectLst/>
              </a:rPr>
              <a:t> Iqbal</a:t>
            </a:r>
            <a:r>
              <a:rPr lang="en-US" sz="4400" b="0" i="0" dirty="0">
                <a:solidFill>
                  <a:schemeClr val="bg1"/>
                </a:solidFill>
                <a:effectLst/>
              </a:rPr>
              <a:t>​</a:t>
            </a:r>
          </a:p>
          <a:p>
            <a:pPr algn="l" rtl="0" fontAlgn="base"/>
            <a:r>
              <a:rPr lang="en-IN" sz="4400" b="0" i="0" u="none" strike="noStrike" dirty="0">
                <a:solidFill>
                  <a:schemeClr val="bg1"/>
                </a:solidFill>
                <a:effectLst/>
              </a:rPr>
              <a:t>School of Computer Science</a:t>
            </a:r>
            <a:endParaRPr lang="en-IN" sz="4400" b="0" i="0" dirty="0"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3423908" y="7485890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6" y="0"/>
                </a:lnTo>
                <a:lnTo>
                  <a:pt x="8732716" y="6446333"/>
                </a:lnTo>
                <a:lnTo>
                  <a:pt x="0" y="64463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44257" y="7046518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513028" y="85886"/>
            <a:ext cx="9289521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0255" y="1934264"/>
            <a:ext cx="12860244" cy="787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9"/>
              </a:lnSpc>
              <a:spcBef>
                <a:spcPct val="0"/>
              </a:spcBef>
            </a:pPr>
            <a:r>
              <a:rPr lang="en-US" sz="7435">
                <a:solidFill>
                  <a:srgbClr val="FFFFFF"/>
                </a:solidFill>
                <a:latin typeface="Montserrat Bold"/>
              </a:rPr>
              <a:t>Introduction</a:t>
            </a:r>
          </a:p>
          <a:p>
            <a:pPr>
              <a:lnSpc>
                <a:spcPts val="10409"/>
              </a:lnSpc>
              <a:spcBef>
                <a:spcPct val="0"/>
              </a:spcBef>
            </a:pPr>
            <a:r>
              <a:rPr lang="en-US" sz="7435">
                <a:solidFill>
                  <a:srgbClr val="FFFFFF"/>
                </a:solidFill>
                <a:latin typeface="Montserrat Bold"/>
              </a:rPr>
              <a:t>Working and Flowchart</a:t>
            </a:r>
          </a:p>
          <a:p>
            <a:pPr>
              <a:lnSpc>
                <a:spcPts val="10409"/>
              </a:lnSpc>
              <a:spcBef>
                <a:spcPct val="0"/>
              </a:spcBef>
            </a:pPr>
            <a:r>
              <a:rPr lang="en-US" sz="7435">
                <a:solidFill>
                  <a:srgbClr val="FFFFFF"/>
                </a:solidFill>
                <a:latin typeface="Montserrat Bold"/>
              </a:rPr>
              <a:t>Area of Application</a:t>
            </a:r>
          </a:p>
          <a:p>
            <a:pPr>
              <a:lnSpc>
                <a:spcPts val="10409"/>
              </a:lnSpc>
              <a:spcBef>
                <a:spcPct val="0"/>
              </a:spcBef>
            </a:pPr>
            <a:r>
              <a:rPr lang="en-US" sz="7435">
                <a:solidFill>
                  <a:srgbClr val="FFFFFF"/>
                </a:solidFill>
                <a:latin typeface="Montserrat Bold"/>
              </a:rPr>
              <a:t>Dataset</a:t>
            </a:r>
          </a:p>
          <a:p>
            <a:pPr>
              <a:lnSpc>
                <a:spcPts val="10409"/>
              </a:lnSpc>
              <a:spcBef>
                <a:spcPct val="0"/>
              </a:spcBef>
            </a:pPr>
            <a:r>
              <a:rPr lang="en-US" sz="7435">
                <a:solidFill>
                  <a:srgbClr val="FFFFFF"/>
                </a:solidFill>
                <a:latin typeface="Montserrat Bold"/>
              </a:rPr>
              <a:t>Working Model</a:t>
            </a:r>
          </a:p>
          <a:p>
            <a:pPr>
              <a:lnSpc>
                <a:spcPts val="10409"/>
              </a:lnSpc>
              <a:spcBef>
                <a:spcPct val="0"/>
              </a:spcBef>
            </a:pPr>
            <a:r>
              <a:rPr lang="en-US" sz="7435">
                <a:solidFill>
                  <a:srgbClr val="FFFFFF"/>
                </a:solidFill>
                <a:latin typeface="Montserrat Bold"/>
              </a:rPr>
              <a:t>Result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67181" y="296719"/>
            <a:ext cx="15520370" cy="3298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4"/>
              </a:lnSpc>
            </a:pPr>
            <a:r>
              <a:rPr lang="en-US" sz="9431">
                <a:solidFill>
                  <a:srgbClr val="FFFFFF"/>
                </a:solidFill>
                <a:latin typeface="Neue Machina Ultra-Bold"/>
              </a:rPr>
              <a:t>INTRODUCTION</a:t>
            </a:r>
          </a:p>
          <a:p>
            <a:pPr>
              <a:lnSpc>
                <a:spcPts val="13204"/>
              </a:lnSpc>
            </a:pPr>
            <a:endParaRPr lang="en-US" sz="9431">
              <a:solidFill>
                <a:srgbClr val="FFFFFF"/>
              </a:solidFill>
              <a:latin typeface="Neue Machina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60107" y="3588163"/>
            <a:ext cx="15111872" cy="406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6772" lvl="1" indent="-358386">
              <a:lnSpc>
                <a:spcPts val="4647"/>
              </a:lnSpc>
              <a:buFont typeface="Arial"/>
              <a:buChar char="•"/>
            </a:pPr>
            <a:r>
              <a:rPr lang="en-US" sz="3319" dirty="0">
                <a:solidFill>
                  <a:srgbClr val="FFFFFF"/>
                </a:solidFill>
                <a:latin typeface="Montserrat"/>
              </a:rPr>
              <a:t>In today's competitive job market, manual resume screening is time-consuming and prone to biases.</a:t>
            </a:r>
          </a:p>
          <a:p>
            <a:pPr marL="716772" lvl="1" indent="-358386">
              <a:lnSpc>
                <a:spcPts val="4647"/>
              </a:lnSpc>
              <a:buFont typeface="Arial"/>
              <a:buChar char="•"/>
            </a:pPr>
            <a:r>
              <a:rPr lang="en-US" sz="3319" dirty="0">
                <a:solidFill>
                  <a:srgbClr val="FFFFFF"/>
                </a:solidFill>
                <a:latin typeface="Montserrat"/>
              </a:rPr>
              <a:t>This project helps to automate the process of analyzing resumes in PDF format using machine learning and NLP.</a:t>
            </a:r>
          </a:p>
          <a:p>
            <a:pPr marL="716772" lvl="1" indent="-358386">
              <a:lnSpc>
                <a:spcPts val="4647"/>
              </a:lnSpc>
              <a:buFont typeface="Arial"/>
              <a:buChar char="•"/>
            </a:pPr>
            <a:r>
              <a:rPr lang="en-US" sz="3319" dirty="0">
                <a:solidFill>
                  <a:srgbClr val="FFFFFF"/>
                </a:solidFill>
                <a:latin typeface="Montserrat"/>
              </a:rPr>
              <a:t>This project helps to predict the most suitable job profession of the candidate, by streamlining the recruitment, saving time and improving hiring process.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93523" y="-90847"/>
            <a:ext cx="13837130" cy="10377847"/>
          </a:xfrm>
          <a:custGeom>
            <a:avLst/>
            <a:gdLst/>
            <a:ahLst/>
            <a:cxnLst/>
            <a:rect l="l" t="t" r="r" b="b"/>
            <a:pathLst>
              <a:path w="13837130" h="10377847">
                <a:moveTo>
                  <a:pt x="0" y="0"/>
                </a:moveTo>
                <a:lnTo>
                  <a:pt x="13837130" y="0"/>
                </a:lnTo>
                <a:lnTo>
                  <a:pt x="13837130" y="10377847"/>
                </a:lnTo>
                <a:lnTo>
                  <a:pt x="0" y="103778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0"/>
            <a:ext cx="7153502" cy="10287000"/>
          </a:xfrm>
          <a:custGeom>
            <a:avLst/>
            <a:gdLst/>
            <a:ahLst/>
            <a:cxnLst/>
            <a:rect l="l" t="t" r="r" b="b"/>
            <a:pathLst>
              <a:path w="7153502" h="10287000">
                <a:moveTo>
                  <a:pt x="0" y="0"/>
                </a:moveTo>
                <a:lnTo>
                  <a:pt x="7153502" y="0"/>
                </a:lnTo>
                <a:lnTo>
                  <a:pt x="71535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3890" t="-26125" r="-143730" b="-25495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78214" y="-4882840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20443" y="-1551311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247802" y="4806269"/>
            <a:ext cx="9218676" cy="9218676"/>
          </a:xfrm>
          <a:custGeom>
            <a:avLst/>
            <a:gdLst/>
            <a:ahLst/>
            <a:cxnLst/>
            <a:rect l="l" t="t" r="r" b="b"/>
            <a:pathLst>
              <a:path w="9218676" h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899438" y="7474099"/>
            <a:ext cx="8685325" cy="8685325"/>
          </a:xfrm>
          <a:custGeom>
            <a:avLst/>
            <a:gdLst/>
            <a:ahLst/>
            <a:cxnLst/>
            <a:rect l="l" t="t" r="r" b="b"/>
            <a:pathLst>
              <a:path w="8685325" h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69971" y="8535586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4020057" y="-2331083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48164" y="315769"/>
            <a:ext cx="13195207" cy="281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25"/>
              </a:lnSpc>
            </a:pPr>
            <a:r>
              <a:rPr lang="en-US" sz="8018">
                <a:solidFill>
                  <a:srgbClr val="FFFFFF"/>
                </a:solidFill>
                <a:latin typeface="Neue Machina Ultra-Bold"/>
              </a:rPr>
              <a:t>AREA OF APPLICATION</a:t>
            </a:r>
          </a:p>
          <a:p>
            <a:pPr>
              <a:lnSpc>
                <a:spcPts val="11225"/>
              </a:lnSpc>
            </a:pPr>
            <a:endParaRPr lang="en-US" sz="8018">
              <a:solidFill>
                <a:srgbClr val="FFFFFF"/>
              </a:solidFill>
              <a:latin typeface="Neue Machina Ultra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5991" y="3337057"/>
            <a:ext cx="17121149" cy="5090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5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</a:rPr>
              <a:t>This resume analyzer has broad applications across the industrial sector:-</a:t>
            </a:r>
          </a:p>
          <a:p>
            <a:pPr>
              <a:lnSpc>
                <a:spcPts val="5005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</a:rPr>
              <a:t>1.</a:t>
            </a:r>
            <a:r>
              <a:rPr lang="en-US" sz="3575">
                <a:solidFill>
                  <a:srgbClr val="FFFFFF"/>
                </a:solidFill>
                <a:latin typeface="Montserrat Bold"/>
              </a:rPr>
              <a:t> Recruitment and HR:</a:t>
            </a:r>
            <a:r>
              <a:rPr lang="en-US" sz="3575">
                <a:solidFill>
                  <a:srgbClr val="FFFFFF"/>
                </a:solidFill>
                <a:latin typeface="Montserrat"/>
              </a:rPr>
              <a:t> Resume screening in HR departments can save time and improve candidate selection.</a:t>
            </a:r>
          </a:p>
          <a:p>
            <a:pPr>
              <a:lnSpc>
                <a:spcPts val="5005"/>
              </a:lnSpc>
            </a:pPr>
            <a:r>
              <a:rPr lang="en-US" sz="3575">
                <a:solidFill>
                  <a:srgbClr val="FFFFFF"/>
                </a:solidFill>
                <a:latin typeface="Montserrat"/>
              </a:rPr>
              <a:t>2. </a:t>
            </a:r>
            <a:r>
              <a:rPr lang="en-US" sz="3575">
                <a:solidFill>
                  <a:srgbClr val="FFFFFF"/>
                </a:solidFill>
                <a:latin typeface="Montserrat Bold"/>
              </a:rPr>
              <a:t>Education and Career Counseling:</a:t>
            </a:r>
            <a:r>
              <a:rPr lang="en-US" sz="3575">
                <a:solidFill>
                  <a:srgbClr val="FFFFFF"/>
                </a:solidFill>
                <a:latin typeface="Montserrat"/>
              </a:rPr>
              <a:t> Guiding students and job seekers toward suitable career paths based on their skills and qualifications.</a:t>
            </a:r>
          </a:p>
          <a:p>
            <a:pPr>
              <a:lnSpc>
                <a:spcPts val="5285"/>
              </a:lnSpc>
            </a:pPr>
            <a:r>
              <a:rPr lang="en-US" sz="3775">
                <a:solidFill>
                  <a:srgbClr val="FFFFFF"/>
                </a:solidFill>
                <a:latin typeface="Montserrat"/>
              </a:rPr>
              <a:t>3. </a:t>
            </a:r>
            <a:r>
              <a:rPr lang="en-US" sz="3775">
                <a:solidFill>
                  <a:srgbClr val="FFFFFF"/>
                </a:solidFill>
                <a:latin typeface="Montserrat Bold"/>
              </a:rPr>
              <a:t>Corporate Training:</a:t>
            </a:r>
            <a:r>
              <a:rPr lang="en-US" sz="3775">
                <a:solidFill>
                  <a:srgbClr val="FFFFFF"/>
                </a:solidFill>
                <a:latin typeface="Montserrat"/>
              </a:rPr>
              <a:t> By identifying the skills and career aspirations of the employee training opportunities can be set for him.</a:t>
            </a:r>
          </a:p>
          <a:p>
            <a:pPr>
              <a:lnSpc>
                <a:spcPts val="5005"/>
              </a:lnSpc>
            </a:pPr>
            <a:endParaRPr lang="en-US" sz="3775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24543" y="2462562"/>
            <a:ext cx="11238913" cy="7608474"/>
          </a:xfrm>
          <a:custGeom>
            <a:avLst/>
            <a:gdLst/>
            <a:ahLst/>
            <a:cxnLst/>
            <a:rect l="l" t="t" r="r" b="b"/>
            <a:pathLst>
              <a:path w="11238913" h="7608474">
                <a:moveTo>
                  <a:pt x="0" y="0"/>
                </a:moveTo>
                <a:lnTo>
                  <a:pt x="11238914" y="0"/>
                </a:lnTo>
                <a:lnTo>
                  <a:pt x="11238914" y="7608474"/>
                </a:lnTo>
                <a:lnTo>
                  <a:pt x="0" y="7608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99448" y="168419"/>
            <a:ext cx="4481974" cy="1226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8"/>
              </a:lnSpc>
              <a:spcBef>
                <a:spcPct val="0"/>
              </a:spcBef>
            </a:pPr>
            <a:r>
              <a:rPr lang="en-US" sz="7198">
                <a:solidFill>
                  <a:srgbClr val="FFFFFF"/>
                </a:solidFill>
                <a:latin typeface="Montserrat Bold"/>
              </a:rPr>
              <a:t>DATASET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587" y="1532172"/>
            <a:ext cx="17972826" cy="720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3"/>
              </a:lnSpc>
              <a:spcBef>
                <a:spcPct val="0"/>
              </a:spcBef>
            </a:pPr>
            <a:r>
              <a:rPr lang="en-US" sz="4245">
                <a:solidFill>
                  <a:srgbClr val="FFFFFF"/>
                </a:solidFill>
                <a:latin typeface="Montserrat Bold"/>
              </a:rPr>
              <a:t>The dataset used here consists of 25 Categories with Resumes.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4440289" y="-4028231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6" y="0"/>
                </a:moveTo>
                <a:lnTo>
                  <a:pt x="0" y="0"/>
                </a:lnTo>
                <a:lnTo>
                  <a:pt x="0" y="5636603"/>
                </a:lnTo>
                <a:lnTo>
                  <a:pt x="4903846" y="5636603"/>
                </a:lnTo>
                <a:lnTo>
                  <a:pt x="490384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2063410" y="6597585"/>
            <a:ext cx="4903845" cy="5636604"/>
          </a:xfrm>
          <a:custGeom>
            <a:avLst/>
            <a:gdLst/>
            <a:ahLst/>
            <a:cxnLst/>
            <a:rect l="l" t="t" r="r" b="b"/>
            <a:pathLst>
              <a:path w="4903845" h="5636604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21" y="1408806"/>
            <a:ext cx="8382898" cy="5840987"/>
          </a:xfrm>
          <a:custGeom>
            <a:avLst/>
            <a:gdLst/>
            <a:ahLst/>
            <a:cxnLst/>
            <a:rect l="l" t="t" r="r" b="b"/>
            <a:pathLst>
              <a:path w="8382898" h="5840987">
                <a:moveTo>
                  <a:pt x="0" y="0"/>
                </a:moveTo>
                <a:lnTo>
                  <a:pt x="8382898" y="0"/>
                </a:lnTo>
                <a:lnTo>
                  <a:pt x="8382898" y="5840987"/>
                </a:lnTo>
                <a:lnTo>
                  <a:pt x="0" y="5840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90984" y="2852391"/>
            <a:ext cx="8536381" cy="5880618"/>
          </a:xfrm>
          <a:custGeom>
            <a:avLst/>
            <a:gdLst/>
            <a:ahLst/>
            <a:cxnLst/>
            <a:rect l="l" t="t" r="r" b="b"/>
            <a:pathLst>
              <a:path w="8536381" h="5880618">
                <a:moveTo>
                  <a:pt x="0" y="0"/>
                </a:moveTo>
                <a:lnTo>
                  <a:pt x="8536381" y="0"/>
                </a:lnTo>
                <a:lnTo>
                  <a:pt x="8536381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57828" y="4515774"/>
            <a:ext cx="5918625" cy="5771226"/>
          </a:xfrm>
          <a:custGeom>
            <a:avLst/>
            <a:gdLst/>
            <a:ahLst/>
            <a:cxnLst/>
            <a:rect l="l" t="t" r="r" b="b"/>
            <a:pathLst>
              <a:path w="5918625" h="5771226">
                <a:moveTo>
                  <a:pt x="0" y="0"/>
                </a:moveTo>
                <a:lnTo>
                  <a:pt x="5918626" y="0"/>
                </a:lnTo>
                <a:lnTo>
                  <a:pt x="5918626" y="5771226"/>
                </a:lnTo>
                <a:lnTo>
                  <a:pt x="0" y="5771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47463" y="260995"/>
            <a:ext cx="14298712" cy="76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5"/>
              </a:lnSpc>
              <a:spcBef>
                <a:spcPct val="0"/>
              </a:spcBef>
            </a:pPr>
            <a:r>
              <a:rPr lang="en-US" sz="4554">
                <a:solidFill>
                  <a:srgbClr val="FFFFFF"/>
                </a:solidFill>
                <a:latin typeface="Montserrat Bold"/>
              </a:rPr>
              <a:t>WORKING MODULE &amp; ATTAINED DELIVERABLE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5108501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23539" y="6359184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1928816" y="1460716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8" y="0"/>
                </a:lnTo>
                <a:lnTo>
                  <a:pt x="12718368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17623" y="-204234"/>
            <a:ext cx="2292647" cy="2635226"/>
          </a:xfrm>
          <a:custGeom>
            <a:avLst/>
            <a:gdLst/>
            <a:ahLst/>
            <a:cxnLst/>
            <a:rect l="l" t="t" r="r" b="b"/>
            <a:pathLst>
              <a:path w="2292647" h="2635226">
                <a:moveTo>
                  <a:pt x="0" y="0"/>
                </a:moveTo>
                <a:lnTo>
                  <a:pt x="2292646" y="0"/>
                </a:lnTo>
                <a:lnTo>
                  <a:pt x="2292646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53174">
            <a:off x="-59279" y="8766770"/>
            <a:ext cx="5153321" cy="3040459"/>
          </a:xfrm>
          <a:custGeom>
            <a:avLst/>
            <a:gdLst/>
            <a:ahLst/>
            <a:cxnLst/>
            <a:rect l="l" t="t" r="r" b="b"/>
            <a:pathLst>
              <a:path w="5153321" h="3040459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038193" y="1314443"/>
            <a:ext cx="6888896" cy="7185289"/>
          </a:xfrm>
          <a:custGeom>
            <a:avLst/>
            <a:gdLst/>
            <a:ahLst/>
            <a:cxnLst/>
            <a:rect l="l" t="t" r="r" b="b"/>
            <a:pathLst>
              <a:path w="6888896" h="7185289">
                <a:moveTo>
                  <a:pt x="0" y="0"/>
                </a:moveTo>
                <a:lnTo>
                  <a:pt x="6888896" y="0"/>
                </a:lnTo>
                <a:lnTo>
                  <a:pt x="6888896" y="7185289"/>
                </a:lnTo>
                <a:lnTo>
                  <a:pt x="0" y="7185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1314443"/>
            <a:ext cx="6507505" cy="6103655"/>
          </a:xfrm>
          <a:custGeom>
            <a:avLst/>
            <a:gdLst/>
            <a:ahLst/>
            <a:cxnLst/>
            <a:rect l="l" t="t" r="r" b="b"/>
            <a:pathLst>
              <a:path w="6507505" h="6103655">
                <a:moveTo>
                  <a:pt x="0" y="0"/>
                </a:moveTo>
                <a:lnTo>
                  <a:pt x="6507505" y="0"/>
                </a:lnTo>
                <a:lnTo>
                  <a:pt x="6507505" y="6103655"/>
                </a:lnTo>
                <a:lnTo>
                  <a:pt x="0" y="61036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553482" y="5883199"/>
            <a:ext cx="11406608" cy="2092579"/>
          </a:xfrm>
          <a:custGeom>
            <a:avLst/>
            <a:gdLst/>
            <a:ahLst/>
            <a:cxnLst/>
            <a:rect l="l" t="t" r="r" b="b"/>
            <a:pathLst>
              <a:path w="11406608" h="2092579">
                <a:moveTo>
                  <a:pt x="0" y="0"/>
                </a:moveTo>
                <a:lnTo>
                  <a:pt x="11406608" y="0"/>
                </a:lnTo>
                <a:lnTo>
                  <a:pt x="11406608" y="2092579"/>
                </a:lnTo>
                <a:lnTo>
                  <a:pt x="0" y="2092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684096" y="7075657"/>
            <a:ext cx="4984245" cy="2182643"/>
          </a:xfrm>
          <a:custGeom>
            <a:avLst/>
            <a:gdLst/>
            <a:ahLst/>
            <a:cxnLst/>
            <a:rect l="l" t="t" r="r" b="b"/>
            <a:pathLst>
              <a:path w="4984245" h="2182643">
                <a:moveTo>
                  <a:pt x="0" y="0"/>
                </a:moveTo>
                <a:lnTo>
                  <a:pt x="4984245" y="0"/>
                </a:lnTo>
                <a:lnTo>
                  <a:pt x="4984245" y="2182643"/>
                </a:lnTo>
                <a:lnTo>
                  <a:pt x="0" y="218264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262521" y="-36401"/>
            <a:ext cx="3988530" cy="1149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1"/>
              </a:lnSpc>
              <a:spcBef>
                <a:spcPct val="0"/>
              </a:spcBef>
            </a:pPr>
            <a:r>
              <a:rPr lang="en-US" sz="6694">
                <a:solidFill>
                  <a:srgbClr val="FFFFFF"/>
                </a:solidFill>
                <a:latin typeface="Montserrat Bold"/>
              </a:rPr>
              <a:t>RESULT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4044" y="1024236"/>
            <a:ext cx="6896632" cy="6896632"/>
          </a:xfrm>
          <a:custGeom>
            <a:avLst/>
            <a:gdLst/>
            <a:ahLst/>
            <a:cxnLst/>
            <a:rect l="l" t="t" r="r" b="b"/>
            <a:pathLst>
              <a:path w="6896632" h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31439" y="3191290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11928816" y="449266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823539" y="2903539"/>
            <a:ext cx="5366128" cy="5017329"/>
          </a:xfrm>
          <a:custGeom>
            <a:avLst/>
            <a:gdLst/>
            <a:ahLst/>
            <a:cxnLst/>
            <a:rect l="l" t="t" r="r" b="b"/>
            <a:pathLst>
              <a:path w="5366128" h="5017329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13821" y="3771273"/>
            <a:ext cx="11918587" cy="245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91"/>
              </a:lnSpc>
            </a:pPr>
            <a:r>
              <a:rPr lang="en-US" sz="14279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206</Words>
  <Application>Microsoft Office PowerPoint</Application>
  <PresentationFormat>Custom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Montserrat</vt:lpstr>
      <vt:lpstr>Neue Machina Ultra-Bold</vt:lpstr>
      <vt:lpstr>Montserrat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cp:lastModifiedBy>Nihar Arora</cp:lastModifiedBy>
  <cp:revision>1</cp:revision>
  <dcterms:created xsi:type="dcterms:W3CDTF">2006-08-16T00:00:00Z</dcterms:created>
  <dcterms:modified xsi:type="dcterms:W3CDTF">2024-04-09T08:25:46Z</dcterms:modified>
  <dc:identifier>DAGB2DLi6Qs</dc:identifier>
</cp:coreProperties>
</file>